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88" r:id="rId8"/>
    <p:sldId id="289" r:id="rId9"/>
    <p:sldId id="300" r:id="rId10"/>
    <p:sldId id="263" r:id="rId11"/>
    <p:sldId id="264" r:id="rId12"/>
    <p:sldId id="265" r:id="rId13"/>
    <p:sldId id="301" r:id="rId14"/>
    <p:sldId id="266" r:id="rId15"/>
    <p:sldId id="267" r:id="rId16"/>
    <p:sldId id="268" r:id="rId17"/>
    <p:sldId id="299" r:id="rId18"/>
    <p:sldId id="269" r:id="rId19"/>
    <p:sldId id="270" r:id="rId20"/>
    <p:sldId id="271" r:id="rId21"/>
    <p:sldId id="273" r:id="rId22"/>
    <p:sldId id="274" r:id="rId23"/>
    <p:sldId id="275" r:id="rId24"/>
    <p:sldId id="276" r:id="rId25"/>
    <p:sldId id="277" r:id="rId26"/>
    <p:sldId id="290" r:id="rId27"/>
    <p:sldId id="291" r:id="rId28"/>
    <p:sldId id="282" r:id="rId29"/>
    <p:sldId id="283" r:id="rId30"/>
    <p:sldId id="284" r:id="rId31"/>
    <p:sldId id="285" r:id="rId32"/>
    <p:sldId id="286" r:id="rId33"/>
    <p:sldId id="287" r:id="rId34"/>
    <p:sldId id="293" r:id="rId35"/>
    <p:sldId id="292" r:id="rId36"/>
    <p:sldId id="294" r:id="rId37"/>
    <p:sldId id="296" r:id="rId38"/>
    <p:sldId id="297" r:id="rId39"/>
    <p:sldId id="298" r:id="rId40"/>
  </p:sldIdLst>
  <p:sldSz cx="9144000" cy="5143500" type="screen16x9"/>
  <p:notesSz cx="9144000" cy="5143500"/>
  <p:embeddedFontLst>
    <p:embeddedFont>
      <p:font typeface="Arial" panose="020B0604020202020204" pitchFamily="34" charset="0"/>
      <p:regular r:id="rId41"/>
      <p: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4628"/>
  </p:normalViewPr>
  <p:slideViewPr>
    <p:cSldViewPr>
      <p:cViewPr>
        <p:scale>
          <a:sx n="128" d="100"/>
          <a:sy n="128" d="100"/>
        </p:scale>
        <p:origin x="1160" y="6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Nota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55D-4141-9F23-E1C578ACA88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55D-4141-9F23-E1C578ACA88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B55D-4141-9F23-E1C578ACA88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55D-4141-9F23-E1C578ACA88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B55D-4141-9F23-E1C578ACA88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Parcial 1 Práctico</c:v>
                </c:pt>
                <c:pt idx="1">
                  <c:v>Parcial 2 Práctico</c:v>
                </c:pt>
                <c:pt idx="2">
                  <c:v>Parcial 3 Teorico</c:v>
                </c:pt>
                <c:pt idx="3">
                  <c:v>Talleres</c:v>
                </c:pt>
                <c:pt idx="4">
                  <c:v>Proyecto final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0.25</c:v>
                </c:pt>
                <c:pt idx="1">
                  <c:v>0.25</c:v>
                </c:pt>
                <c:pt idx="2">
                  <c:v>0.1</c:v>
                </c:pt>
                <c:pt idx="3">
                  <c:v>0.1</c:v>
                </c:pt>
                <c:pt idx="4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5D-4141-9F23-E1C578ACA88F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90550" y="491998"/>
            <a:ext cx="836289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589280" y="3233166"/>
            <a:ext cx="7965439" cy="757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5045963"/>
            <a:ext cx="9144000" cy="97790"/>
          </a:xfrm>
          <a:custGeom>
            <a:avLst/>
            <a:gdLst/>
            <a:ahLst/>
            <a:cxnLst/>
            <a:rect l="l" t="t" r="r" b="b"/>
            <a:pathLst>
              <a:path w="9144000" h="97789">
                <a:moveTo>
                  <a:pt x="9144000" y="0"/>
                </a:moveTo>
                <a:lnTo>
                  <a:pt x="0" y="0"/>
                </a:lnTo>
                <a:lnTo>
                  <a:pt x="0" y="97536"/>
                </a:lnTo>
                <a:lnTo>
                  <a:pt x="9144000" y="97536"/>
                </a:lnTo>
                <a:lnTo>
                  <a:pt x="9144000" y="0"/>
                </a:lnTo>
                <a:close/>
              </a:path>
            </a:pathLst>
          </a:custGeom>
          <a:solidFill>
            <a:srgbClr val="62D29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0550" y="491998"/>
            <a:ext cx="836289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1F27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563181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170" dirty="0">
                <a:solidFill>
                  <a:srgbClr val="FFFFFF"/>
                </a:solidFill>
              </a:rPr>
              <a:t>Programación </a:t>
            </a:r>
            <a:r>
              <a:rPr sz="4800" spc="215" dirty="0">
                <a:solidFill>
                  <a:srgbClr val="FFFFFF"/>
                </a:solidFill>
              </a:rPr>
              <a:t>en</a:t>
            </a:r>
            <a:r>
              <a:rPr sz="4800" spc="35" dirty="0">
                <a:solidFill>
                  <a:srgbClr val="FFFFFF"/>
                </a:solidFill>
              </a:rPr>
              <a:t> </a:t>
            </a:r>
            <a:r>
              <a:rPr sz="4800" spc="155" dirty="0">
                <a:solidFill>
                  <a:srgbClr val="FFFFFF"/>
                </a:solidFill>
              </a:rPr>
              <a:t>red</a:t>
            </a:r>
            <a:endParaRPr sz="4800"/>
          </a:p>
        </p:txBody>
      </p:sp>
      <p:sp>
        <p:nvSpPr>
          <p:cNvPr id="5" name="object 5"/>
          <p:cNvSpPr txBox="1"/>
          <p:nvPr/>
        </p:nvSpPr>
        <p:spPr>
          <a:xfrm>
            <a:off x="589280" y="3233166"/>
            <a:ext cx="348170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INGENIERÍA</a:t>
            </a:r>
            <a:r>
              <a:rPr sz="24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Calibri"/>
                <a:cs typeface="Calibri"/>
              </a:rPr>
              <a:t>TELEMÁTICA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400" spc="80" dirty="0">
                <a:solidFill>
                  <a:srgbClr val="FFFFFF"/>
                </a:solidFill>
                <a:latin typeface="Calibri"/>
                <a:cs typeface="Calibri"/>
              </a:rPr>
              <a:t>Domiciano</a:t>
            </a:r>
            <a:r>
              <a:rPr sz="240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Rincón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3">
            <a:extLst>
              <a:ext uri="{FF2B5EF4-FFF2-40B4-BE49-F238E27FC236}">
                <a16:creationId xmlns:a16="http://schemas.microsoft.com/office/drawing/2014/main" id="{D45905F9-ADF3-4844-B3EE-93524AAF4F8F}"/>
              </a:ext>
            </a:extLst>
          </p:cNvPr>
          <p:cNvPicPr/>
          <p:nvPr/>
        </p:nvPicPr>
        <p:blipFill rotWithShape="1">
          <a:blip r:embed="rId2" cstate="print"/>
          <a:srcRect t="-106" r="-65"/>
          <a:stretch/>
        </p:blipFill>
        <p:spPr>
          <a:xfrm>
            <a:off x="0" y="0"/>
            <a:ext cx="9144000" cy="50101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1954225"/>
            <a:ext cx="375475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85" dirty="0">
                <a:solidFill>
                  <a:srgbClr val="FFFFFF"/>
                </a:solidFill>
                <a:latin typeface="Calibri"/>
                <a:cs typeface="Calibri"/>
              </a:rPr>
              <a:t>UNIDAD </a:t>
            </a:r>
            <a:r>
              <a:rPr sz="4800" spc="390" dirty="0">
                <a:solidFill>
                  <a:srgbClr val="FFFFFF"/>
                </a:solidFill>
                <a:latin typeface="Calibri"/>
                <a:cs typeface="Calibri"/>
              </a:rPr>
              <a:t>2 </a:t>
            </a:r>
            <a:r>
              <a:rPr sz="4800" spc="180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sz="4800" spc="-3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24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9280" y="3233166"/>
            <a:ext cx="14973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TCP </a:t>
            </a:r>
            <a:r>
              <a:rPr sz="2400" spc="85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sz="2400" spc="-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Calibri"/>
                <a:cs typeface="Calibri"/>
              </a:rPr>
              <a:t>UDP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8931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220" dirty="0"/>
              <a:t>2 </a:t>
            </a:r>
            <a:r>
              <a:rPr spc="100" dirty="0"/>
              <a:t>y </a:t>
            </a:r>
            <a:r>
              <a:rPr spc="15" dirty="0"/>
              <a:t>3: </a:t>
            </a:r>
            <a:r>
              <a:rPr spc="270" dirty="0"/>
              <a:t>TCP </a:t>
            </a:r>
            <a:r>
              <a:rPr spc="100" dirty="0"/>
              <a:t>y</a:t>
            </a:r>
            <a:r>
              <a:rPr spc="-200" dirty="0"/>
              <a:t> </a:t>
            </a:r>
            <a:r>
              <a:rPr spc="195" dirty="0"/>
              <a:t>UDP</a:t>
            </a:r>
          </a:p>
        </p:txBody>
      </p:sp>
      <p:pic>
        <p:nvPicPr>
          <p:cNvPr id="5122" name="Picture 2" descr="TCP vs. UDP, comparamos los dos protocolos | NordVPN">
            <a:extLst>
              <a:ext uri="{FF2B5EF4-FFF2-40B4-BE49-F238E27FC236}">
                <a16:creationId xmlns:a16="http://schemas.microsoft.com/office/drawing/2014/main" id="{F5C82303-C536-CB46-B96F-C8C1D2155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8931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220" dirty="0"/>
              <a:t>2 </a:t>
            </a:r>
            <a:r>
              <a:rPr spc="100" dirty="0"/>
              <a:t>y </a:t>
            </a:r>
            <a:r>
              <a:rPr spc="15" dirty="0"/>
              <a:t>3: </a:t>
            </a:r>
            <a:r>
              <a:rPr spc="270" dirty="0"/>
              <a:t>TCP </a:t>
            </a:r>
            <a:r>
              <a:rPr spc="100" dirty="0"/>
              <a:t>y</a:t>
            </a:r>
            <a:r>
              <a:rPr spc="-200" dirty="0"/>
              <a:t> </a:t>
            </a:r>
            <a:r>
              <a:rPr spc="195" dirty="0"/>
              <a:t>UDP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003368-D837-A24A-B863-ABA99C36F535}"/>
              </a:ext>
            </a:extLst>
          </p:cNvPr>
          <p:cNvSpPr txBox="1"/>
          <p:nvPr/>
        </p:nvSpPr>
        <p:spPr>
          <a:xfrm>
            <a:off x="3031998" y="4036765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Síncrona</a:t>
            </a:r>
            <a:endParaRPr lang="en-US" dirty="0"/>
          </a:p>
          <a:p>
            <a:pPr algn="ctr"/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Asíncrona</a:t>
            </a:r>
            <a:endParaRPr lang="en-US" dirty="0"/>
          </a:p>
        </p:txBody>
      </p:sp>
      <p:pic>
        <p:nvPicPr>
          <p:cNvPr id="11" name="Picture 4" descr="Qué es TCP/IP? | Cómo funcionan el modelo y los protocolos | Avast">
            <a:extLst>
              <a:ext uri="{FF2B5EF4-FFF2-40B4-BE49-F238E27FC236}">
                <a16:creationId xmlns:a16="http://schemas.microsoft.com/office/drawing/2014/main" id="{10E7CF54-8E39-984B-B350-51658914E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555" y="1219092"/>
            <a:ext cx="6178285" cy="281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578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8931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220" dirty="0"/>
              <a:t>2 </a:t>
            </a:r>
            <a:r>
              <a:rPr spc="100" dirty="0"/>
              <a:t>y </a:t>
            </a:r>
            <a:r>
              <a:rPr spc="15" dirty="0"/>
              <a:t>3: </a:t>
            </a:r>
            <a:r>
              <a:rPr spc="270" dirty="0"/>
              <a:t>TCP </a:t>
            </a:r>
            <a:r>
              <a:rPr spc="100" dirty="0"/>
              <a:t>y</a:t>
            </a:r>
            <a:r>
              <a:rPr spc="-200" dirty="0"/>
              <a:t> </a:t>
            </a:r>
            <a:r>
              <a:rPr spc="195" dirty="0"/>
              <a:t>UDP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296754" y="1650531"/>
            <a:ext cx="4482465" cy="1159510"/>
            <a:chOff x="2296754" y="1650531"/>
            <a:chExt cx="4482465" cy="115951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96754" y="1970877"/>
              <a:ext cx="1104727" cy="83903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73938" y="1970877"/>
              <a:ext cx="1104727" cy="839033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45764" y="2351531"/>
              <a:ext cx="2183765" cy="76200"/>
            </a:xfrm>
            <a:custGeom>
              <a:avLst/>
              <a:gdLst/>
              <a:ahLst/>
              <a:cxnLst/>
              <a:rect l="l" t="t" r="r" b="b"/>
              <a:pathLst>
                <a:path w="2183765" h="76200">
                  <a:moveTo>
                    <a:pt x="76200" y="0"/>
                  </a:moveTo>
                  <a:lnTo>
                    <a:pt x="0" y="38100"/>
                  </a:lnTo>
                  <a:lnTo>
                    <a:pt x="76200" y="76200"/>
                  </a:lnTo>
                  <a:lnTo>
                    <a:pt x="76200" y="44450"/>
                  </a:lnTo>
                  <a:lnTo>
                    <a:pt x="63500" y="44450"/>
                  </a:lnTo>
                  <a:lnTo>
                    <a:pt x="63500" y="31750"/>
                  </a:lnTo>
                  <a:lnTo>
                    <a:pt x="76200" y="31750"/>
                  </a:lnTo>
                  <a:lnTo>
                    <a:pt x="76200" y="0"/>
                  </a:lnTo>
                  <a:close/>
                </a:path>
                <a:path w="2183765" h="76200">
                  <a:moveTo>
                    <a:pt x="2107565" y="0"/>
                  </a:moveTo>
                  <a:lnTo>
                    <a:pt x="2107565" y="76200"/>
                  </a:lnTo>
                  <a:lnTo>
                    <a:pt x="2171065" y="44450"/>
                  </a:lnTo>
                  <a:lnTo>
                    <a:pt x="2120265" y="44450"/>
                  </a:lnTo>
                  <a:lnTo>
                    <a:pt x="2120265" y="31750"/>
                  </a:lnTo>
                  <a:lnTo>
                    <a:pt x="2171065" y="31750"/>
                  </a:lnTo>
                  <a:lnTo>
                    <a:pt x="2107565" y="0"/>
                  </a:lnTo>
                  <a:close/>
                </a:path>
                <a:path w="2183765" h="76200">
                  <a:moveTo>
                    <a:pt x="76200" y="31750"/>
                  </a:moveTo>
                  <a:lnTo>
                    <a:pt x="63500" y="31750"/>
                  </a:lnTo>
                  <a:lnTo>
                    <a:pt x="63500" y="44450"/>
                  </a:lnTo>
                  <a:lnTo>
                    <a:pt x="76200" y="44450"/>
                  </a:lnTo>
                  <a:lnTo>
                    <a:pt x="76200" y="31750"/>
                  </a:lnTo>
                  <a:close/>
                </a:path>
                <a:path w="2183765" h="76200">
                  <a:moveTo>
                    <a:pt x="2107565" y="31750"/>
                  </a:moveTo>
                  <a:lnTo>
                    <a:pt x="76200" y="31750"/>
                  </a:lnTo>
                  <a:lnTo>
                    <a:pt x="76200" y="44450"/>
                  </a:lnTo>
                  <a:lnTo>
                    <a:pt x="2107565" y="44450"/>
                  </a:lnTo>
                  <a:lnTo>
                    <a:pt x="2107565" y="31750"/>
                  </a:lnTo>
                  <a:close/>
                </a:path>
                <a:path w="2183765" h="76200">
                  <a:moveTo>
                    <a:pt x="2171065" y="31750"/>
                  </a:moveTo>
                  <a:lnTo>
                    <a:pt x="2120265" y="31750"/>
                  </a:lnTo>
                  <a:lnTo>
                    <a:pt x="2120265" y="44450"/>
                  </a:lnTo>
                  <a:lnTo>
                    <a:pt x="2171065" y="44450"/>
                  </a:lnTo>
                  <a:lnTo>
                    <a:pt x="2183765" y="38100"/>
                  </a:lnTo>
                  <a:lnTo>
                    <a:pt x="2171065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76344" y="1650531"/>
              <a:ext cx="534924" cy="525701"/>
            </a:xfrm>
            <a:prstGeom prst="rect">
              <a:avLst/>
            </a:prstGeom>
          </p:spPr>
        </p:pic>
      </p:grpSp>
      <p:grpSp>
        <p:nvGrpSpPr>
          <p:cNvPr id="8" name="object 8"/>
          <p:cNvGrpSpPr/>
          <p:nvPr/>
        </p:nvGrpSpPr>
        <p:grpSpPr>
          <a:xfrm>
            <a:off x="2849879" y="2987039"/>
            <a:ext cx="3375660" cy="1654810"/>
            <a:chOff x="2849879" y="2987039"/>
            <a:chExt cx="3375660" cy="165481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20341" y="3802725"/>
              <a:ext cx="1103316" cy="839033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2849880" y="2987039"/>
              <a:ext cx="3375660" cy="1235710"/>
            </a:xfrm>
            <a:custGeom>
              <a:avLst/>
              <a:gdLst/>
              <a:ahLst/>
              <a:cxnLst/>
              <a:rect l="l" t="t" r="r" b="b"/>
              <a:pathLst>
                <a:path w="3375660" h="1235710">
                  <a:moveTo>
                    <a:pt x="1126236" y="1235633"/>
                  </a:moveTo>
                  <a:lnTo>
                    <a:pt x="1114209" y="1192987"/>
                  </a:lnTo>
                  <a:lnTo>
                    <a:pt x="1103122" y="1153655"/>
                  </a:lnTo>
                  <a:lnTo>
                    <a:pt x="1079601" y="1175067"/>
                  </a:lnTo>
                  <a:lnTo>
                    <a:pt x="56019" y="52031"/>
                  </a:lnTo>
                  <a:lnTo>
                    <a:pt x="66268" y="42672"/>
                  </a:lnTo>
                  <a:lnTo>
                    <a:pt x="79502" y="30607"/>
                  </a:lnTo>
                  <a:lnTo>
                    <a:pt x="0" y="0"/>
                  </a:lnTo>
                  <a:lnTo>
                    <a:pt x="23114" y="82042"/>
                  </a:lnTo>
                  <a:lnTo>
                    <a:pt x="46647" y="60579"/>
                  </a:lnTo>
                  <a:lnTo>
                    <a:pt x="1070190" y="1183627"/>
                  </a:lnTo>
                  <a:lnTo>
                    <a:pt x="1046734" y="1204988"/>
                  </a:lnTo>
                  <a:lnTo>
                    <a:pt x="1126236" y="1235633"/>
                  </a:lnTo>
                  <a:close/>
                </a:path>
                <a:path w="3375660" h="1235710">
                  <a:moveTo>
                    <a:pt x="3375533" y="0"/>
                  </a:moveTo>
                  <a:lnTo>
                    <a:pt x="3297047" y="33147"/>
                  </a:lnTo>
                  <a:lnTo>
                    <a:pt x="3321139" y="53759"/>
                  </a:lnTo>
                  <a:lnTo>
                    <a:pt x="2362708" y="1173619"/>
                  </a:lnTo>
                  <a:lnTo>
                    <a:pt x="2338578" y="1152969"/>
                  </a:lnTo>
                  <a:lnTo>
                    <a:pt x="2318004" y="1235633"/>
                  </a:lnTo>
                  <a:lnTo>
                    <a:pt x="2396490" y="1202512"/>
                  </a:lnTo>
                  <a:lnTo>
                    <a:pt x="2383625" y="1191514"/>
                  </a:lnTo>
                  <a:lnTo>
                    <a:pt x="2372347" y="1181874"/>
                  </a:lnTo>
                  <a:lnTo>
                    <a:pt x="3330791" y="62014"/>
                  </a:lnTo>
                  <a:lnTo>
                    <a:pt x="3354959" y="82677"/>
                  </a:lnTo>
                  <a:lnTo>
                    <a:pt x="3364560" y="44069"/>
                  </a:lnTo>
                  <a:lnTo>
                    <a:pt x="3375533" y="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471671" y="3029711"/>
              <a:ext cx="534924" cy="53340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94731" y="3029711"/>
              <a:ext cx="534924" cy="533400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7E26173-7DC6-4546-AB04-FB0D1251EB7B}"/>
              </a:ext>
            </a:extLst>
          </p:cNvPr>
          <p:cNvSpPr txBox="1"/>
          <p:nvPr/>
        </p:nvSpPr>
        <p:spPr>
          <a:xfrm>
            <a:off x="0" y="4272426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Multipunto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1954225"/>
            <a:ext cx="278320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85" dirty="0">
                <a:solidFill>
                  <a:srgbClr val="FFFFFF"/>
                </a:solidFill>
                <a:latin typeface="Calibri"/>
                <a:cs typeface="Calibri"/>
              </a:rPr>
              <a:t>UNIDAD</a:t>
            </a:r>
            <a:r>
              <a:rPr sz="480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245" dirty="0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9280" y="3233166"/>
            <a:ext cx="31280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65" dirty="0">
                <a:solidFill>
                  <a:srgbClr val="FFFFFF"/>
                </a:solidFill>
                <a:latin typeface="Calibri"/>
                <a:cs typeface="Calibri"/>
              </a:rPr>
              <a:t>Bases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de </a:t>
            </a:r>
            <a:r>
              <a:rPr sz="2400" spc="80" dirty="0">
                <a:solidFill>
                  <a:srgbClr val="FFFFFF"/>
                </a:solidFill>
                <a:latin typeface="Calibri"/>
                <a:cs typeface="Calibri"/>
              </a:rPr>
              <a:t>datos </a:t>
            </a:r>
            <a:r>
              <a:rPr sz="2400" spc="85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r>
              <a:rPr sz="2400" spc="-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HTTP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80045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 err="1"/>
              <a:t>datos</a:t>
            </a:r>
            <a:r>
              <a:rPr lang="es-ES" spc="95" dirty="0"/>
              <a:t> y HTTP</a:t>
            </a:r>
            <a:endParaRPr spc="95" dirty="0"/>
          </a:p>
        </p:txBody>
      </p:sp>
      <p:pic>
        <p:nvPicPr>
          <p:cNvPr id="2050" name="Picture 2" descr="Diferencia entre API y Servicio Web | by BeltranC | beltranc | Medium">
            <a:extLst>
              <a:ext uri="{FF2B5EF4-FFF2-40B4-BE49-F238E27FC236}">
                <a16:creationId xmlns:a16="http://schemas.microsoft.com/office/drawing/2014/main" id="{AE3328C5-3EFE-4349-945F-71A25229D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700" y="1428750"/>
            <a:ext cx="5308600" cy="298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 rotWithShape="1">
          <a:blip r:embed="rId2" cstate="print"/>
          <a:srcRect r="54653"/>
          <a:stretch/>
        </p:blipFill>
        <p:spPr>
          <a:xfrm>
            <a:off x="1296924" y="1018032"/>
            <a:ext cx="2970276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88E208-A38F-9546-8957-3001EB9EA9FE}"/>
              </a:ext>
            </a:extLst>
          </p:cNvPr>
          <p:cNvSpPr txBox="1"/>
          <p:nvPr/>
        </p:nvSpPr>
        <p:spPr>
          <a:xfrm>
            <a:off x="5065776" y="2247721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A19A428-1F6E-4D4C-935B-0E4CA2A3E830}"/>
              </a:ext>
            </a:extLst>
          </p:cNvPr>
          <p:cNvSpPr/>
          <p:nvPr/>
        </p:nvSpPr>
        <p:spPr>
          <a:xfrm>
            <a:off x="3886200" y="3257550"/>
            <a:ext cx="6096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9165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 rotWithShape="1">
          <a:blip r:embed="rId2" cstate="print"/>
          <a:srcRect r="54653"/>
          <a:stretch/>
        </p:blipFill>
        <p:spPr>
          <a:xfrm>
            <a:off x="1296924" y="1018032"/>
            <a:ext cx="2970276" cy="3820667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1D65F21-D391-2F42-9F42-A9AD54528C73}"/>
              </a:ext>
            </a:extLst>
          </p:cNvPr>
          <p:cNvSpPr/>
          <p:nvPr/>
        </p:nvSpPr>
        <p:spPr>
          <a:xfrm>
            <a:off x="3886200" y="3257550"/>
            <a:ext cx="6096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60A7B903-1153-B544-B1D6-7223460BEB8A}"/>
              </a:ext>
            </a:extLst>
          </p:cNvPr>
          <p:cNvSpPr txBox="1"/>
          <p:nvPr/>
        </p:nvSpPr>
        <p:spPr>
          <a:xfrm>
            <a:off x="5065776" y="2247721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 rotWithShape="1">
          <a:blip r:embed="rId2" cstate="print"/>
          <a:srcRect r="54653"/>
          <a:stretch/>
        </p:blipFill>
        <p:spPr>
          <a:xfrm>
            <a:off x="1296924" y="1018032"/>
            <a:ext cx="2970276" cy="3820667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1015D5E6-8BFC-5A45-A05E-38860C0327B1}"/>
              </a:ext>
            </a:extLst>
          </p:cNvPr>
          <p:cNvSpPr/>
          <p:nvPr/>
        </p:nvSpPr>
        <p:spPr>
          <a:xfrm>
            <a:off x="3886200" y="3257550"/>
            <a:ext cx="6096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BFFD83F7-D50A-C74C-A0DE-89192FF7158D}"/>
              </a:ext>
            </a:extLst>
          </p:cNvPr>
          <p:cNvSpPr txBox="1"/>
          <p:nvPr/>
        </p:nvSpPr>
        <p:spPr>
          <a:xfrm>
            <a:off x="5065776" y="2247721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337820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155" dirty="0">
                <a:solidFill>
                  <a:srgbClr val="FFFFFF"/>
                </a:solidFill>
              </a:rPr>
              <a:t>Previamen</a:t>
            </a:r>
            <a:r>
              <a:rPr sz="4800" spc="55" dirty="0">
                <a:solidFill>
                  <a:srgbClr val="FFFFFF"/>
                </a:solidFill>
              </a:rPr>
              <a:t>te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4199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</a:t>
            </a:r>
            <a:r>
              <a:rPr spc="-75" dirty="0"/>
              <a:t> </a:t>
            </a:r>
            <a:r>
              <a:rPr spc="95" dirty="0"/>
              <a:t>datos</a:t>
            </a:r>
          </a:p>
        </p:txBody>
      </p:sp>
      <p:pic>
        <p:nvPicPr>
          <p:cNvPr id="3" name="object 3"/>
          <p:cNvPicPr/>
          <p:nvPr/>
        </p:nvPicPr>
        <p:blipFill rotWithShape="1">
          <a:blip r:embed="rId2" cstate="print"/>
          <a:srcRect r="54653"/>
          <a:stretch/>
        </p:blipFill>
        <p:spPr>
          <a:xfrm>
            <a:off x="1296924" y="1018032"/>
            <a:ext cx="2970276" cy="3820667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E8CD2BB0-A285-E346-9EB2-3B47C02BE1B9}"/>
              </a:ext>
            </a:extLst>
          </p:cNvPr>
          <p:cNvSpPr/>
          <p:nvPr/>
        </p:nvSpPr>
        <p:spPr>
          <a:xfrm>
            <a:off x="3886200" y="3257550"/>
            <a:ext cx="6096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7106E606-87D3-6C43-917B-7143E19798E1}"/>
              </a:ext>
            </a:extLst>
          </p:cNvPr>
          <p:cNvSpPr txBox="1"/>
          <p:nvPr/>
        </p:nvSpPr>
        <p:spPr>
          <a:xfrm>
            <a:off x="5065776" y="2247721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642D33-7872-1341-B32C-F2ACF8CC2DF9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0F9A50-DD91-1344-BDFD-51DA45A03855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F07A2B-7BC5-1046-8DC3-324D8A4CDFB0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B1760-220D-594E-8473-BF4CB7D9B8F3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D0A5A1-82C8-DE49-AA48-A663CCA78D3D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pic>
        <p:nvPicPr>
          <p:cNvPr id="1026" name="Picture 2" descr="Facebook - Inicia sesión o regístrate">
            <a:extLst>
              <a:ext uri="{FF2B5EF4-FFF2-40B4-BE49-F238E27FC236}">
                <a16:creationId xmlns:a16="http://schemas.microsoft.com/office/drawing/2014/main" id="{896132C7-396B-FD4F-9704-D47B37146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074572"/>
            <a:ext cx="761474" cy="76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33C3B2-45CB-0E4B-8E31-101FE78A7DC9}"/>
              </a:ext>
            </a:extLst>
          </p:cNvPr>
          <p:cNvSpPr/>
          <p:nvPr/>
        </p:nvSpPr>
        <p:spPr>
          <a:xfrm>
            <a:off x="6477000" y="2724150"/>
            <a:ext cx="1676400" cy="2286000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7FC650-B194-6F45-8E8E-89D1AF8D2DF6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56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364426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90" dirty="0"/>
              <a:t>Bases </a:t>
            </a:r>
            <a:r>
              <a:rPr spc="155" dirty="0"/>
              <a:t>de </a:t>
            </a:r>
            <a:r>
              <a:rPr spc="95" dirty="0"/>
              <a:t>datos </a:t>
            </a:r>
            <a:r>
              <a:rPr spc="100" dirty="0"/>
              <a:t>y</a:t>
            </a:r>
            <a:r>
              <a:rPr spc="-125" dirty="0"/>
              <a:t> </a:t>
            </a:r>
            <a:r>
              <a:rPr spc="220" dirty="0"/>
              <a:t>HTTP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24" y="1018032"/>
            <a:ext cx="6550152" cy="38206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33C3B2-45CB-0E4B-8E31-101FE78A7DC9}"/>
              </a:ext>
            </a:extLst>
          </p:cNvPr>
          <p:cNvSpPr/>
          <p:nvPr/>
        </p:nvSpPr>
        <p:spPr>
          <a:xfrm>
            <a:off x="6477000" y="2724150"/>
            <a:ext cx="1676400" cy="2286000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Nueva política de Instagram suspensión y cierre de cuentas | Luces ...">
            <a:extLst>
              <a:ext uri="{FF2B5EF4-FFF2-40B4-BE49-F238E27FC236}">
                <a16:creationId xmlns:a16="http://schemas.microsoft.com/office/drawing/2014/main" id="{2EBC91B7-E765-EB41-9902-FC3FA8120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400" y="4009100"/>
            <a:ext cx="863600" cy="86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64E126-5FB8-A043-817D-62F9BFD2A436}"/>
              </a:ext>
            </a:extLst>
          </p:cNvPr>
          <p:cNvSpPr txBox="1"/>
          <p:nvPr/>
        </p:nvSpPr>
        <p:spPr>
          <a:xfrm>
            <a:off x="5181600" y="30733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Bases de </a:t>
            </a:r>
            <a:r>
              <a:rPr lang="en-US" dirty="0" err="1"/>
              <a:t>datos</a:t>
            </a:r>
            <a:r>
              <a:rPr lang="en-US" dirty="0"/>
              <a:t> SQL</a:t>
            </a:r>
          </a:p>
          <a:p>
            <a:pPr algn="ctr"/>
            <a:r>
              <a:rPr lang="en-US" dirty="0" err="1"/>
              <a:t>Servidores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endParaRPr lang="en-US" dirty="0"/>
          </a:p>
          <a:p>
            <a:pPr algn="ctr"/>
            <a:r>
              <a:rPr lang="en-US" dirty="0"/>
              <a:t>API Rest</a:t>
            </a:r>
          </a:p>
          <a:p>
            <a:pPr algn="ctr"/>
            <a:r>
              <a:rPr lang="en-US" dirty="0" err="1"/>
              <a:t>Despliegue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6608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337312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434" dirty="0">
                <a:solidFill>
                  <a:srgbClr val="FFFFFF"/>
                </a:solidFill>
              </a:rPr>
              <a:t>LENGUAJES</a:t>
            </a:r>
            <a:endParaRPr sz="48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325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45" dirty="0"/>
              <a:t>Lengua</a:t>
            </a:r>
            <a:r>
              <a:rPr spc="60" dirty="0"/>
              <a:t>j</a:t>
            </a:r>
            <a:r>
              <a:rPr spc="190" dirty="0"/>
              <a:t>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60391" y="1505711"/>
            <a:ext cx="2333243" cy="233324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177795" y="1567891"/>
            <a:ext cx="1283125" cy="218404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97738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75" dirty="0"/>
              <a:t>Previamente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737949" y="1694021"/>
            <a:ext cx="3980815" cy="1671955"/>
            <a:chOff x="4737949" y="1694021"/>
            <a:chExt cx="3980815" cy="167195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8113" y="1845620"/>
              <a:ext cx="1270364" cy="142482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7949" y="1694021"/>
              <a:ext cx="2200989" cy="167163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934199" y="2232659"/>
              <a:ext cx="575945" cy="173990"/>
            </a:xfrm>
            <a:custGeom>
              <a:avLst/>
              <a:gdLst/>
              <a:ahLst/>
              <a:cxnLst/>
              <a:rect l="l" t="t" r="r" b="b"/>
              <a:pathLst>
                <a:path w="575945" h="173989">
                  <a:moveTo>
                    <a:pt x="173735" y="0"/>
                  </a:moveTo>
                  <a:lnTo>
                    <a:pt x="0" y="86867"/>
                  </a:lnTo>
                  <a:lnTo>
                    <a:pt x="173735" y="173735"/>
                  </a:lnTo>
                  <a:lnTo>
                    <a:pt x="173735" y="115823"/>
                  </a:lnTo>
                  <a:lnTo>
                    <a:pt x="144779" y="115823"/>
                  </a:lnTo>
                  <a:lnTo>
                    <a:pt x="144779" y="57912"/>
                  </a:lnTo>
                  <a:lnTo>
                    <a:pt x="173735" y="57912"/>
                  </a:lnTo>
                  <a:lnTo>
                    <a:pt x="173735" y="0"/>
                  </a:lnTo>
                  <a:close/>
                </a:path>
                <a:path w="575945" h="173989">
                  <a:moveTo>
                    <a:pt x="173735" y="57912"/>
                  </a:moveTo>
                  <a:lnTo>
                    <a:pt x="144779" y="57912"/>
                  </a:lnTo>
                  <a:lnTo>
                    <a:pt x="144779" y="115823"/>
                  </a:lnTo>
                  <a:lnTo>
                    <a:pt x="173735" y="115823"/>
                  </a:lnTo>
                  <a:lnTo>
                    <a:pt x="173735" y="57912"/>
                  </a:lnTo>
                  <a:close/>
                </a:path>
                <a:path w="575945" h="173989">
                  <a:moveTo>
                    <a:pt x="575691" y="57912"/>
                  </a:moveTo>
                  <a:lnTo>
                    <a:pt x="173735" y="57912"/>
                  </a:lnTo>
                  <a:lnTo>
                    <a:pt x="173735" y="115823"/>
                  </a:lnTo>
                  <a:lnTo>
                    <a:pt x="575691" y="115823"/>
                  </a:lnTo>
                  <a:lnTo>
                    <a:pt x="575691" y="57912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688340" y="2080387"/>
            <a:ext cx="3427729" cy="880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Hasta ahora sus competencias en</a:t>
            </a:r>
            <a:r>
              <a:rPr sz="1400" spc="-185" dirty="0">
                <a:latin typeface="Arial"/>
                <a:cs typeface="Arial"/>
              </a:rPr>
              <a:t> </a:t>
            </a:r>
            <a:r>
              <a:rPr sz="1400" spc="-5" dirty="0">
                <a:latin typeface="Arial"/>
                <a:cs typeface="Arial"/>
              </a:rPr>
              <a:t>software  </a:t>
            </a:r>
            <a:r>
              <a:rPr sz="1400" dirty="0">
                <a:latin typeface="Arial"/>
                <a:cs typeface="Arial"/>
              </a:rPr>
              <a:t>consisten en usar los recursos de un  </a:t>
            </a:r>
            <a:r>
              <a:rPr sz="1400" spc="-5" dirty="0">
                <a:latin typeface="Arial"/>
                <a:cs typeface="Arial"/>
              </a:rPr>
              <a:t>computador como </a:t>
            </a:r>
            <a:r>
              <a:rPr sz="1400" dirty="0">
                <a:latin typeface="Arial"/>
                <a:cs typeface="Arial"/>
              </a:rPr>
              <a:t>la pantalla  </a:t>
            </a:r>
            <a:r>
              <a:rPr sz="1400" spc="-5" dirty="0">
                <a:latin typeface="Arial"/>
                <a:cs typeface="Arial"/>
              </a:rPr>
              <a:t>mayoritariamente.</a:t>
            </a:r>
            <a:endParaRPr sz="1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88656" y="3324555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14591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405" dirty="0">
                <a:solidFill>
                  <a:srgbClr val="FFFFFF"/>
                </a:solidFill>
              </a:rPr>
              <a:t>TECNOLOGÍAS</a:t>
            </a:r>
            <a:endParaRPr sz="4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045963"/>
            <a:ext cx="9144000" cy="97790"/>
          </a:xfrm>
          <a:custGeom>
            <a:avLst/>
            <a:gdLst/>
            <a:ahLst/>
            <a:cxnLst/>
            <a:rect l="l" t="t" r="r" b="b"/>
            <a:pathLst>
              <a:path w="9144000" h="97789">
                <a:moveTo>
                  <a:pt x="9144000" y="0"/>
                </a:moveTo>
                <a:lnTo>
                  <a:pt x="0" y="0"/>
                </a:lnTo>
                <a:lnTo>
                  <a:pt x="0" y="97536"/>
                </a:lnTo>
                <a:lnTo>
                  <a:pt x="9144000" y="97536"/>
                </a:lnTo>
                <a:lnTo>
                  <a:pt x="9144000" y="0"/>
                </a:lnTo>
                <a:close/>
              </a:path>
            </a:pathLst>
          </a:custGeom>
          <a:solidFill>
            <a:srgbClr val="62D29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90550" y="491998"/>
            <a:ext cx="191960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165" dirty="0">
                <a:solidFill>
                  <a:srgbClr val="1F2729"/>
                </a:solidFill>
                <a:latin typeface="Calibri"/>
                <a:cs typeface="Calibri"/>
              </a:rPr>
              <a:t>Tec</a:t>
            </a:r>
            <a:r>
              <a:rPr sz="2800" spc="170" dirty="0">
                <a:solidFill>
                  <a:srgbClr val="1F2729"/>
                </a:solidFill>
                <a:latin typeface="Calibri"/>
                <a:cs typeface="Calibri"/>
              </a:rPr>
              <a:t>n</a:t>
            </a:r>
            <a:r>
              <a:rPr sz="2800" spc="75" dirty="0">
                <a:solidFill>
                  <a:srgbClr val="1F2729"/>
                </a:solidFill>
                <a:latin typeface="Calibri"/>
                <a:cs typeface="Calibri"/>
              </a:rPr>
              <a:t>o</a:t>
            </a:r>
            <a:r>
              <a:rPr sz="2800" spc="20" dirty="0">
                <a:solidFill>
                  <a:srgbClr val="1F2729"/>
                </a:solidFill>
                <a:latin typeface="Calibri"/>
                <a:cs typeface="Calibri"/>
              </a:rPr>
              <a:t>l</a:t>
            </a:r>
            <a:r>
              <a:rPr sz="2800" spc="145" dirty="0">
                <a:solidFill>
                  <a:srgbClr val="1F2729"/>
                </a:solidFill>
                <a:latin typeface="Calibri"/>
                <a:cs typeface="Calibri"/>
              </a:rPr>
              <a:t>ogías</a:t>
            </a:r>
            <a:endParaRPr sz="28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14999" y="1511474"/>
            <a:ext cx="2749293" cy="1420368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11121" y="3486150"/>
            <a:ext cx="3557050" cy="1355423"/>
          </a:xfrm>
          <a:prstGeom prst="rect">
            <a:avLst/>
          </a:prstGeom>
        </p:spPr>
      </p:pic>
      <p:pic>
        <p:nvPicPr>
          <p:cNvPr id="7170" name="Picture 2" descr="JAX-RS Tutorials">
            <a:extLst>
              <a:ext uri="{FF2B5EF4-FFF2-40B4-BE49-F238E27FC236}">
                <a16:creationId xmlns:a16="http://schemas.microsoft.com/office/drawing/2014/main" id="{FD6704DF-E222-1D42-A411-013040DD3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244" y="1148508"/>
            <a:ext cx="2294321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Tutorial Maven en Eclipse | Programando a pasitos">
            <a:extLst>
              <a:ext uri="{FF2B5EF4-FFF2-40B4-BE49-F238E27FC236}">
                <a16:creationId xmlns:a16="http://schemas.microsoft.com/office/drawing/2014/main" id="{081C934C-DFDF-5F4C-9CE0-92AFA7AC8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80" y="3659071"/>
            <a:ext cx="2657450" cy="1182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04749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470" dirty="0">
                <a:solidFill>
                  <a:srgbClr val="FFFFFF"/>
                </a:solidFill>
              </a:rPr>
              <a:t>PROTOCOLOS</a:t>
            </a:r>
            <a:endParaRPr sz="4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6878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Protocolos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5462" y="1255207"/>
            <a:ext cx="2134352" cy="3628958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82092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470" dirty="0">
                <a:solidFill>
                  <a:srgbClr val="FFFFFF"/>
                </a:solidFill>
              </a:rPr>
              <a:t>CALIFICACIÓN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34571522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4638-7472-3244-9F0D-2D6B1608F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50" y="491998"/>
            <a:ext cx="8362899" cy="430887"/>
          </a:xfrm>
        </p:spPr>
        <p:txBody>
          <a:bodyPr/>
          <a:lstStyle/>
          <a:p>
            <a:r>
              <a:rPr lang="en-US" dirty="0" err="1"/>
              <a:t>Calificación</a:t>
            </a:r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D05AC6A-4F46-1849-94B9-1703F223F8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128539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07781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482092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470" dirty="0">
                <a:solidFill>
                  <a:srgbClr val="FFFFFF"/>
                </a:solidFill>
              </a:rPr>
              <a:t>CLASES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461152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E976AA-D154-EC47-9936-4D17B214D991}"/>
              </a:ext>
            </a:extLst>
          </p:cNvPr>
          <p:cNvSpPr txBox="1"/>
          <p:nvPr/>
        </p:nvSpPr>
        <p:spPr>
          <a:xfrm>
            <a:off x="-18076" y="4666899"/>
            <a:ext cx="4513873" cy="369332"/>
          </a:xfrm>
          <a:prstGeom prst="rect">
            <a:avLst/>
          </a:prstGeom>
          <a:solidFill>
            <a:srgbClr val="000000">
              <a:alpha val="9804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El </a:t>
            </a:r>
            <a:r>
              <a:rPr lang="en-US" dirty="0" err="1"/>
              <a:t>cómo</a:t>
            </a:r>
            <a:endParaRPr lang="en-US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282566A3-7858-644C-A822-3077DC924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50" y="53682"/>
            <a:ext cx="8362899" cy="615553"/>
          </a:xfrm>
        </p:spPr>
        <p:txBody>
          <a:bodyPr/>
          <a:lstStyle/>
          <a:p>
            <a:pPr algn="ctr"/>
            <a:r>
              <a:rPr lang="es-CO" sz="4000" dirty="0"/>
              <a:t>C</a:t>
            </a:r>
            <a:r>
              <a:rPr lang="es-CO" dirty="0"/>
              <a:t>LASES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2D5BD909-CC39-1F4D-815C-C4F09F55D8C5}"/>
              </a:ext>
            </a:extLst>
          </p:cNvPr>
          <p:cNvCxnSpPr>
            <a:cxnSpLocks/>
          </p:cNvCxnSpPr>
          <p:nvPr/>
        </p:nvCxnSpPr>
        <p:spPr>
          <a:xfrm>
            <a:off x="4495800" y="1220715"/>
            <a:ext cx="0" cy="39227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ángulo redondeado 18">
            <a:extLst>
              <a:ext uri="{FF2B5EF4-FFF2-40B4-BE49-F238E27FC236}">
                <a16:creationId xmlns:a16="http://schemas.microsoft.com/office/drawing/2014/main" id="{D7DF649D-DEC0-8B4B-A74D-A213322E628A}"/>
              </a:ext>
            </a:extLst>
          </p:cNvPr>
          <p:cNvSpPr/>
          <p:nvPr/>
        </p:nvSpPr>
        <p:spPr>
          <a:xfrm>
            <a:off x="1104900" y="2794368"/>
            <a:ext cx="2354226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Instrucciones</a:t>
            </a:r>
            <a:endParaRPr lang="en-US" dirty="0"/>
          </a:p>
        </p:txBody>
      </p:sp>
      <p:sp>
        <p:nvSpPr>
          <p:cNvPr id="20" name="Rectángulo redondeado 19">
            <a:extLst>
              <a:ext uri="{FF2B5EF4-FFF2-40B4-BE49-F238E27FC236}">
                <a16:creationId xmlns:a16="http://schemas.microsoft.com/office/drawing/2014/main" id="{8D176AF5-EAA8-F640-A1E9-6FEEF984CC42}"/>
              </a:ext>
            </a:extLst>
          </p:cNvPr>
          <p:cNvSpPr/>
          <p:nvPr/>
        </p:nvSpPr>
        <p:spPr>
          <a:xfrm>
            <a:off x="1096040" y="3388238"/>
            <a:ext cx="2354226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Técnicas</a:t>
            </a:r>
            <a:endParaRPr lang="en-US" dirty="0"/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6D09F884-0251-4642-A2F0-AD733CE57DD3}"/>
              </a:ext>
            </a:extLst>
          </p:cNvPr>
          <p:cNvSpPr/>
          <p:nvPr/>
        </p:nvSpPr>
        <p:spPr>
          <a:xfrm>
            <a:off x="1104900" y="2200498"/>
            <a:ext cx="2354226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Implementación</a:t>
            </a:r>
            <a:endParaRPr lang="en-US" dirty="0"/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E480145E-510A-D140-A1C3-520A957B4137}"/>
              </a:ext>
            </a:extLst>
          </p:cNvPr>
          <p:cNvSpPr/>
          <p:nvPr/>
        </p:nvSpPr>
        <p:spPr>
          <a:xfrm>
            <a:off x="1096040" y="3982108"/>
            <a:ext cx="2354226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Videos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4C5FB7C-6390-8D4D-BAE2-97C7AFE25E0A}"/>
              </a:ext>
            </a:extLst>
          </p:cNvPr>
          <p:cNvSpPr txBox="1"/>
          <p:nvPr/>
        </p:nvSpPr>
        <p:spPr>
          <a:xfrm>
            <a:off x="262713" y="1220715"/>
            <a:ext cx="403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La clase asíncrona se refiere a los videos que los estudiantes del curso deben ver para prepararse para la clase síncrona</a:t>
            </a:r>
          </a:p>
        </p:txBody>
      </p:sp>
      <p:sp>
        <p:nvSpPr>
          <p:cNvPr id="28" name="TextBox 2">
            <a:extLst>
              <a:ext uri="{FF2B5EF4-FFF2-40B4-BE49-F238E27FC236}">
                <a16:creationId xmlns:a16="http://schemas.microsoft.com/office/drawing/2014/main" id="{C496B8BD-B36E-0446-89E4-430697D294AD}"/>
              </a:ext>
            </a:extLst>
          </p:cNvPr>
          <p:cNvSpPr txBox="1"/>
          <p:nvPr/>
        </p:nvSpPr>
        <p:spPr>
          <a:xfrm>
            <a:off x="1168253" y="620563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Asíncrono</a:t>
            </a:r>
            <a:endParaRPr lang="en-US" sz="3600" dirty="0"/>
          </a:p>
        </p:txBody>
      </p:sp>
      <p:sp>
        <p:nvSpPr>
          <p:cNvPr id="29" name="TextBox 2">
            <a:extLst>
              <a:ext uri="{FF2B5EF4-FFF2-40B4-BE49-F238E27FC236}">
                <a16:creationId xmlns:a16="http://schemas.microsoft.com/office/drawing/2014/main" id="{75184AAC-5E66-9F4A-B69D-10049209BA05}"/>
              </a:ext>
            </a:extLst>
          </p:cNvPr>
          <p:cNvSpPr txBox="1"/>
          <p:nvPr/>
        </p:nvSpPr>
        <p:spPr>
          <a:xfrm>
            <a:off x="5613548" y="620563"/>
            <a:ext cx="2632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Síncrono</a:t>
            </a:r>
            <a:endParaRPr lang="en-US" sz="3600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93A33251-108A-844F-AB04-5A7713D902B1}"/>
              </a:ext>
            </a:extLst>
          </p:cNvPr>
          <p:cNvSpPr txBox="1"/>
          <p:nvPr/>
        </p:nvSpPr>
        <p:spPr>
          <a:xfrm>
            <a:off x="4910566" y="1220715"/>
            <a:ext cx="403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La clase síncrona se refiere a la clase conceptual donde se responde el porqué, cuál es el contexto, qué problemas se resuelven, etc. Ocurre en el horario habitual de clase</a:t>
            </a:r>
          </a:p>
        </p:txBody>
      </p:sp>
      <p:sp>
        <p:nvSpPr>
          <p:cNvPr id="31" name="Rectángulo redondeado 30">
            <a:extLst>
              <a:ext uri="{FF2B5EF4-FFF2-40B4-BE49-F238E27FC236}">
                <a16:creationId xmlns:a16="http://schemas.microsoft.com/office/drawing/2014/main" id="{C14D7143-F0DF-EC4C-A15D-D4B2AC821CCB}"/>
              </a:ext>
            </a:extLst>
          </p:cNvPr>
          <p:cNvSpPr/>
          <p:nvPr/>
        </p:nvSpPr>
        <p:spPr>
          <a:xfrm>
            <a:off x="5829300" y="2200498"/>
            <a:ext cx="2354226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Concepto</a:t>
            </a:r>
            <a:endParaRPr lang="en-US" dirty="0"/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23C2027D-EB5A-FF40-A07B-1357B1EC19A5}"/>
              </a:ext>
            </a:extLst>
          </p:cNvPr>
          <p:cNvSpPr/>
          <p:nvPr/>
        </p:nvSpPr>
        <p:spPr>
          <a:xfrm>
            <a:off x="5829300" y="2794368"/>
            <a:ext cx="2354226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Problema</a:t>
            </a:r>
            <a:endParaRPr lang="en-US" dirty="0"/>
          </a:p>
        </p:txBody>
      </p:sp>
      <p:sp>
        <p:nvSpPr>
          <p:cNvPr id="33" name="Rectángulo redondeado 32">
            <a:extLst>
              <a:ext uri="{FF2B5EF4-FFF2-40B4-BE49-F238E27FC236}">
                <a16:creationId xmlns:a16="http://schemas.microsoft.com/office/drawing/2014/main" id="{43A77845-266F-0749-B643-16842957675A}"/>
              </a:ext>
            </a:extLst>
          </p:cNvPr>
          <p:cNvSpPr/>
          <p:nvPr/>
        </p:nvSpPr>
        <p:spPr>
          <a:xfrm>
            <a:off x="5829300" y="3388238"/>
            <a:ext cx="2354226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Análisis</a:t>
            </a:r>
            <a:endParaRPr lang="en-US" dirty="0"/>
          </a:p>
        </p:txBody>
      </p:sp>
      <p:sp>
        <p:nvSpPr>
          <p:cNvPr id="34" name="Rectángulo redondeado 33">
            <a:extLst>
              <a:ext uri="{FF2B5EF4-FFF2-40B4-BE49-F238E27FC236}">
                <a16:creationId xmlns:a16="http://schemas.microsoft.com/office/drawing/2014/main" id="{D3FB56AD-84EB-ED4D-A76A-4F7CB24DFA29}"/>
              </a:ext>
            </a:extLst>
          </p:cNvPr>
          <p:cNvSpPr/>
          <p:nvPr/>
        </p:nvSpPr>
        <p:spPr>
          <a:xfrm>
            <a:off x="5829300" y="3982108"/>
            <a:ext cx="2354226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Atención</a:t>
            </a:r>
            <a:r>
              <a:rPr lang="en-US" dirty="0"/>
              <a:t> de </a:t>
            </a:r>
            <a:r>
              <a:rPr lang="en-US" dirty="0" err="1"/>
              <a:t>dudas</a:t>
            </a:r>
            <a:endParaRPr lang="en-US" dirty="0"/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D303E2CD-C80C-034B-98E4-2ADEEE913C27}"/>
              </a:ext>
            </a:extLst>
          </p:cNvPr>
          <p:cNvCxnSpPr>
            <a:cxnSpLocks/>
          </p:cNvCxnSpPr>
          <p:nvPr/>
        </p:nvCxnSpPr>
        <p:spPr>
          <a:xfrm>
            <a:off x="474924" y="1220715"/>
            <a:ext cx="8001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">
            <a:extLst>
              <a:ext uri="{FF2B5EF4-FFF2-40B4-BE49-F238E27FC236}">
                <a16:creationId xmlns:a16="http://schemas.microsoft.com/office/drawing/2014/main" id="{CEAC0D08-EFD0-624D-92EE-164FAA16314D}"/>
              </a:ext>
            </a:extLst>
          </p:cNvPr>
          <p:cNvSpPr txBox="1"/>
          <p:nvPr/>
        </p:nvSpPr>
        <p:spPr>
          <a:xfrm>
            <a:off x="4495797" y="4666899"/>
            <a:ext cx="4648201" cy="369332"/>
          </a:xfrm>
          <a:prstGeom prst="rect">
            <a:avLst/>
          </a:prstGeom>
          <a:solidFill>
            <a:srgbClr val="000000">
              <a:alpha val="9804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El </a:t>
            </a:r>
            <a:r>
              <a:rPr lang="en-US" dirty="0" err="1"/>
              <a:t>porqué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90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812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9280" y="1954225"/>
            <a:ext cx="535432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470" dirty="0">
                <a:solidFill>
                  <a:srgbClr val="FFFFFF"/>
                </a:solidFill>
              </a:rPr>
              <a:t>COMUNICACIÓN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795176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280985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pc="85" dirty="0" err="1"/>
              <a:t>Comunicación</a:t>
            </a:r>
            <a:endParaRPr spc="85" dirty="0"/>
          </a:p>
        </p:txBody>
      </p:sp>
      <p:pic>
        <p:nvPicPr>
          <p:cNvPr id="1030" name="Picture 6" descr="File:Slack Technologies Logo.svg - Wikimedia Commons">
            <a:extLst>
              <a:ext uri="{FF2B5EF4-FFF2-40B4-BE49-F238E27FC236}">
                <a16:creationId xmlns:a16="http://schemas.microsoft.com/office/drawing/2014/main" id="{5869F4A6-A45C-1049-992D-99C297411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50" y="1200150"/>
            <a:ext cx="2689046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logo and symbol, meaning, history, PNG">
            <a:extLst>
              <a:ext uri="{FF2B5EF4-FFF2-40B4-BE49-F238E27FC236}">
                <a16:creationId xmlns:a16="http://schemas.microsoft.com/office/drawing/2014/main" id="{BE604065-8677-3D45-8F77-8DDFE1012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17" y="2419350"/>
            <a:ext cx="2088515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nterprise 2020">
            <a:extLst>
              <a:ext uri="{FF2B5EF4-FFF2-40B4-BE49-F238E27FC236}">
                <a16:creationId xmlns:a16="http://schemas.microsoft.com/office/drawing/2014/main" id="{62DF38F5-5C85-224F-808A-C473EEE6F9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30" b="33704"/>
          <a:stretch/>
        </p:blipFill>
        <p:spPr bwMode="auto">
          <a:xfrm>
            <a:off x="4572000" y="819150"/>
            <a:ext cx="3465820" cy="1270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Youtube Logo - PNG y Vector">
            <a:extLst>
              <a:ext uri="{FF2B5EF4-FFF2-40B4-BE49-F238E27FC236}">
                <a16:creationId xmlns:a16="http://schemas.microsoft.com/office/drawing/2014/main" id="{09A09035-6D8D-8E4E-A1CA-5FB1E4B92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0484" y="3378891"/>
            <a:ext cx="4038600" cy="900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624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197738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75" dirty="0"/>
              <a:t>Previamente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737949" y="1694021"/>
            <a:ext cx="3980815" cy="1671955"/>
            <a:chOff x="4737949" y="1694021"/>
            <a:chExt cx="3980815" cy="167195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8113" y="1845620"/>
              <a:ext cx="1270364" cy="142482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7949" y="1694021"/>
              <a:ext cx="2200989" cy="167163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934199" y="2232659"/>
              <a:ext cx="575945" cy="173990"/>
            </a:xfrm>
            <a:custGeom>
              <a:avLst/>
              <a:gdLst/>
              <a:ahLst/>
              <a:cxnLst/>
              <a:rect l="l" t="t" r="r" b="b"/>
              <a:pathLst>
                <a:path w="575945" h="173989">
                  <a:moveTo>
                    <a:pt x="173735" y="0"/>
                  </a:moveTo>
                  <a:lnTo>
                    <a:pt x="0" y="86867"/>
                  </a:lnTo>
                  <a:lnTo>
                    <a:pt x="173735" y="173735"/>
                  </a:lnTo>
                  <a:lnTo>
                    <a:pt x="173735" y="115823"/>
                  </a:lnTo>
                  <a:lnTo>
                    <a:pt x="144779" y="115823"/>
                  </a:lnTo>
                  <a:lnTo>
                    <a:pt x="144779" y="57912"/>
                  </a:lnTo>
                  <a:lnTo>
                    <a:pt x="173735" y="57912"/>
                  </a:lnTo>
                  <a:lnTo>
                    <a:pt x="173735" y="0"/>
                  </a:lnTo>
                  <a:close/>
                </a:path>
                <a:path w="575945" h="173989">
                  <a:moveTo>
                    <a:pt x="173735" y="57912"/>
                  </a:moveTo>
                  <a:lnTo>
                    <a:pt x="144779" y="57912"/>
                  </a:lnTo>
                  <a:lnTo>
                    <a:pt x="144779" y="115823"/>
                  </a:lnTo>
                  <a:lnTo>
                    <a:pt x="173735" y="115823"/>
                  </a:lnTo>
                  <a:lnTo>
                    <a:pt x="173735" y="57912"/>
                  </a:lnTo>
                  <a:close/>
                </a:path>
                <a:path w="575945" h="173989">
                  <a:moveTo>
                    <a:pt x="575691" y="57912"/>
                  </a:moveTo>
                  <a:lnTo>
                    <a:pt x="173735" y="57912"/>
                  </a:lnTo>
                  <a:lnTo>
                    <a:pt x="173735" y="115823"/>
                  </a:lnTo>
                  <a:lnTo>
                    <a:pt x="575691" y="115823"/>
                  </a:lnTo>
                  <a:lnTo>
                    <a:pt x="575691" y="57912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663433" y="2253233"/>
              <a:ext cx="795655" cy="728980"/>
            </a:xfrm>
            <a:custGeom>
              <a:avLst/>
              <a:gdLst/>
              <a:ahLst/>
              <a:cxnLst/>
              <a:rect l="l" t="t" r="r" b="b"/>
              <a:pathLst>
                <a:path w="795654" h="728980">
                  <a:moveTo>
                    <a:pt x="795527" y="0"/>
                  </a:moveTo>
                  <a:lnTo>
                    <a:pt x="0" y="0"/>
                  </a:lnTo>
                  <a:lnTo>
                    <a:pt x="0" y="728471"/>
                  </a:lnTo>
                  <a:lnTo>
                    <a:pt x="795527" y="728471"/>
                  </a:lnTo>
                  <a:lnTo>
                    <a:pt x="79552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663433" y="2253233"/>
              <a:ext cx="795655" cy="728980"/>
            </a:xfrm>
            <a:custGeom>
              <a:avLst/>
              <a:gdLst/>
              <a:ahLst/>
              <a:cxnLst/>
              <a:rect l="l" t="t" r="r" b="b"/>
              <a:pathLst>
                <a:path w="795654" h="728980">
                  <a:moveTo>
                    <a:pt x="0" y="728471"/>
                  </a:moveTo>
                  <a:lnTo>
                    <a:pt x="795527" y="728471"/>
                  </a:lnTo>
                  <a:lnTo>
                    <a:pt x="795527" y="0"/>
                  </a:lnTo>
                  <a:lnTo>
                    <a:pt x="0" y="0"/>
                  </a:lnTo>
                  <a:lnTo>
                    <a:pt x="0" y="728471"/>
                  </a:lnTo>
                  <a:close/>
                </a:path>
              </a:pathLst>
            </a:custGeom>
            <a:ln w="2590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510271" y="2435351"/>
              <a:ext cx="771144" cy="77114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075675" y="2225039"/>
              <a:ext cx="544068" cy="544068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798068" y="2155698"/>
            <a:ext cx="3558540" cy="66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/>
                <a:cs typeface="Arial"/>
              </a:rPr>
              <a:t>Luego en </a:t>
            </a:r>
            <a:r>
              <a:rPr sz="1400" spc="-5" dirty="0">
                <a:latin typeface="Arial"/>
                <a:cs typeface="Arial"/>
              </a:rPr>
              <a:t>estructuras </a:t>
            </a:r>
            <a:r>
              <a:rPr sz="1400" dirty="0">
                <a:latin typeface="Arial"/>
                <a:cs typeface="Arial"/>
              </a:rPr>
              <a:t>de datos </a:t>
            </a:r>
            <a:r>
              <a:rPr sz="1400" spc="-5" dirty="0">
                <a:latin typeface="Arial"/>
                <a:cs typeface="Arial"/>
              </a:rPr>
              <a:t>aprendieron</a:t>
            </a:r>
            <a:r>
              <a:rPr sz="1400" spc="-16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  hacer código con datos </a:t>
            </a:r>
            <a:r>
              <a:rPr sz="1400" spc="-5" dirty="0">
                <a:latin typeface="Arial"/>
                <a:cs typeface="Arial"/>
              </a:rPr>
              <a:t>estructurados </a:t>
            </a:r>
            <a:r>
              <a:rPr sz="1400" dirty="0">
                <a:latin typeface="Arial"/>
                <a:cs typeface="Arial"/>
              </a:rPr>
              <a:t>y bien  </a:t>
            </a:r>
            <a:r>
              <a:rPr sz="1400" spc="-5" dirty="0">
                <a:latin typeface="Arial"/>
                <a:cs typeface="Arial"/>
              </a:rPr>
              <a:t>formados.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88656" y="3324555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1954225"/>
            <a:ext cx="264922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85" dirty="0">
                <a:solidFill>
                  <a:srgbClr val="FFFFFF"/>
                </a:solidFill>
                <a:latin typeface="Calibri"/>
                <a:cs typeface="Calibri"/>
              </a:rPr>
              <a:t>UNIDAD</a:t>
            </a:r>
            <a:r>
              <a:rPr sz="480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-805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9280" y="3233166"/>
            <a:ext cx="31210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Fundamentos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redes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448564" y="1453896"/>
            <a:ext cx="5644515" cy="3226435"/>
            <a:chOff x="1448564" y="1453896"/>
            <a:chExt cx="5644515" cy="3226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89860" y="1584960"/>
              <a:ext cx="781812" cy="30952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0831" y="2846856"/>
              <a:ext cx="2721858" cy="55471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70147" y="1975104"/>
              <a:ext cx="901065" cy="2315210"/>
            </a:xfrm>
            <a:custGeom>
              <a:avLst/>
              <a:gdLst/>
              <a:ahLst/>
              <a:cxnLst/>
              <a:rect l="l" t="t" r="r" b="b"/>
              <a:pathLst>
                <a:path w="901064" h="2315210">
                  <a:moveTo>
                    <a:pt x="0" y="0"/>
                  </a:moveTo>
                  <a:lnTo>
                    <a:pt x="450468" y="0"/>
                  </a:lnTo>
                  <a:lnTo>
                    <a:pt x="450468" y="1144904"/>
                  </a:lnTo>
                  <a:lnTo>
                    <a:pt x="900938" y="1144904"/>
                  </a:lnTo>
                </a:path>
                <a:path w="901064" h="2315210">
                  <a:moveTo>
                    <a:pt x="1524" y="755903"/>
                  </a:moveTo>
                  <a:lnTo>
                    <a:pt x="451230" y="755903"/>
                  </a:lnTo>
                  <a:lnTo>
                    <a:pt x="451230" y="1144651"/>
                  </a:lnTo>
                  <a:lnTo>
                    <a:pt x="901064" y="1144651"/>
                  </a:lnTo>
                </a:path>
                <a:path w="901064" h="2315210">
                  <a:moveTo>
                    <a:pt x="0" y="1534668"/>
                  </a:moveTo>
                  <a:lnTo>
                    <a:pt x="450468" y="1534668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  <a:path w="901064" h="2315210">
                  <a:moveTo>
                    <a:pt x="0" y="2314765"/>
                  </a:moveTo>
                  <a:lnTo>
                    <a:pt x="450468" y="2314765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461" y="1453896"/>
              <a:ext cx="1057275" cy="10286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736336" y="2348484"/>
              <a:ext cx="0" cy="497205"/>
            </a:xfrm>
            <a:custGeom>
              <a:avLst/>
              <a:gdLst/>
              <a:ahLst/>
              <a:cxnLst/>
              <a:rect l="l" t="t" r="r" b="b"/>
              <a:pathLst>
                <a:path h="497205">
                  <a:moveTo>
                    <a:pt x="0" y="496824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1F272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8564" y="1603049"/>
              <a:ext cx="835147" cy="93765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1558" y="2557094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05711" y="1415796"/>
            <a:ext cx="6158230" cy="1182370"/>
            <a:chOff x="1505711" y="1415796"/>
            <a:chExt cx="6158230" cy="1182370"/>
          </a:xfrm>
        </p:grpSpPr>
        <p:sp>
          <p:nvSpPr>
            <p:cNvPr id="12" name="object 12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522731" y="0"/>
                  </a:moveTo>
                  <a:lnTo>
                    <a:pt x="0" y="0"/>
                  </a:lnTo>
                  <a:lnTo>
                    <a:pt x="0" y="478535"/>
                  </a:lnTo>
                  <a:lnTo>
                    <a:pt x="522731" y="478535"/>
                  </a:lnTo>
                  <a:lnTo>
                    <a:pt x="52273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0" y="478535"/>
                  </a:moveTo>
                  <a:lnTo>
                    <a:pt x="522731" y="478535"/>
                  </a:lnTo>
                  <a:lnTo>
                    <a:pt x="522731" y="0"/>
                  </a:lnTo>
                  <a:lnTo>
                    <a:pt x="0" y="0"/>
                  </a:lnTo>
                  <a:lnTo>
                    <a:pt x="0" y="478535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5711" y="1985772"/>
              <a:ext cx="505968" cy="50596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9091" y="1844040"/>
              <a:ext cx="358139" cy="35814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287523" y="1805940"/>
              <a:ext cx="427990" cy="76200"/>
            </a:xfrm>
            <a:custGeom>
              <a:avLst/>
              <a:gdLst/>
              <a:ahLst/>
              <a:cxnLst/>
              <a:rect l="l" t="t" r="r" b="b"/>
              <a:pathLst>
                <a:path w="427989" h="76200">
                  <a:moveTo>
                    <a:pt x="351281" y="0"/>
                  </a:moveTo>
                  <a:lnTo>
                    <a:pt x="351281" y="76200"/>
                  </a:lnTo>
                  <a:lnTo>
                    <a:pt x="414781" y="44450"/>
                  </a:lnTo>
                  <a:lnTo>
                    <a:pt x="363981" y="44450"/>
                  </a:lnTo>
                  <a:lnTo>
                    <a:pt x="363981" y="31750"/>
                  </a:lnTo>
                  <a:lnTo>
                    <a:pt x="414781" y="31750"/>
                  </a:lnTo>
                  <a:lnTo>
                    <a:pt x="351281" y="0"/>
                  </a:lnTo>
                  <a:close/>
                </a:path>
                <a:path w="427989" h="76200">
                  <a:moveTo>
                    <a:pt x="35128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51281" y="44450"/>
                  </a:lnTo>
                  <a:lnTo>
                    <a:pt x="351281" y="31750"/>
                  </a:lnTo>
                  <a:close/>
                </a:path>
                <a:path w="427989" h="76200">
                  <a:moveTo>
                    <a:pt x="414781" y="31750"/>
                  </a:moveTo>
                  <a:lnTo>
                    <a:pt x="363981" y="31750"/>
                  </a:lnTo>
                  <a:lnTo>
                    <a:pt x="363981" y="44450"/>
                  </a:lnTo>
                  <a:lnTo>
                    <a:pt x="414781" y="44450"/>
                  </a:lnTo>
                  <a:lnTo>
                    <a:pt x="427481" y="38100"/>
                  </a:lnTo>
                  <a:lnTo>
                    <a:pt x="414781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345935" y="1420368"/>
              <a:ext cx="1313180" cy="1172845"/>
            </a:xfrm>
            <a:custGeom>
              <a:avLst/>
              <a:gdLst/>
              <a:ahLst/>
              <a:cxnLst/>
              <a:rect l="l" t="t" r="r" b="b"/>
              <a:pathLst>
                <a:path w="1313179" h="1172845">
                  <a:moveTo>
                    <a:pt x="0" y="529463"/>
                  </a:moveTo>
                  <a:lnTo>
                    <a:pt x="656589" y="529463"/>
                  </a:lnTo>
                  <a:lnTo>
                    <a:pt x="656589" y="0"/>
                  </a:lnTo>
                  <a:lnTo>
                    <a:pt x="1313180" y="0"/>
                  </a:lnTo>
                </a:path>
                <a:path w="1313179" h="1172845">
                  <a:moveTo>
                    <a:pt x="0" y="528828"/>
                  </a:moveTo>
                  <a:lnTo>
                    <a:pt x="656589" y="528828"/>
                  </a:lnTo>
                  <a:lnTo>
                    <a:pt x="656589" y="1172718"/>
                  </a:lnTo>
                  <a:lnTo>
                    <a:pt x="1313180" y="1172718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1100327"/>
            <a:ext cx="326168" cy="638556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2273807"/>
            <a:ext cx="326168" cy="6385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448564" y="1453896"/>
            <a:ext cx="5644515" cy="3226435"/>
            <a:chOff x="1448564" y="1453896"/>
            <a:chExt cx="5644515" cy="3226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89860" y="1584960"/>
              <a:ext cx="781812" cy="30952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0831" y="2846856"/>
              <a:ext cx="2721858" cy="55471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70147" y="1975104"/>
              <a:ext cx="901065" cy="2315210"/>
            </a:xfrm>
            <a:custGeom>
              <a:avLst/>
              <a:gdLst/>
              <a:ahLst/>
              <a:cxnLst/>
              <a:rect l="l" t="t" r="r" b="b"/>
              <a:pathLst>
                <a:path w="901064" h="2315210">
                  <a:moveTo>
                    <a:pt x="0" y="0"/>
                  </a:moveTo>
                  <a:lnTo>
                    <a:pt x="450468" y="0"/>
                  </a:lnTo>
                  <a:lnTo>
                    <a:pt x="450468" y="1144904"/>
                  </a:lnTo>
                  <a:lnTo>
                    <a:pt x="900938" y="1144904"/>
                  </a:lnTo>
                </a:path>
                <a:path w="901064" h="2315210">
                  <a:moveTo>
                    <a:pt x="1524" y="755903"/>
                  </a:moveTo>
                  <a:lnTo>
                    <a:pt x="451230" y="755903"/>
                  </a:lnTo>
                  <a:lnTo>
                    <a:pt x="451230" y="1144651"/>
                  </a:lnTo>
                  <a:lnTo>
                    <a:pt x="901064" y="1144651"/>
                  </a:lnTo>
                </a:path>
                <a:path w="901064" h="2315210">
                  <a:moveTo>
                    <a:pt x="0" y="1534668"/>
                  </a:moveTo>
                  <a:lnTo>
                    <a:pt x="450468" y="1534668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  <a:path w="901064" h="2315210">
                  <a:moveTo>
                    <a:pt x="0" y="2314765"/>
                  </a:moveTo>
                  <a:lnTo>
                    <a:pt x="450468" y="2314765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461" y="1453896"/>
              <a:ext cx="1057275" cy="10286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736336" y="2348484"/>
              <a:ext cx="0" cy="497205"/>
            </a:xfrm>
            <a:custGeom>
              <a:avLst/>
              <a:gdLst/>
              <a:ahLst/>
              <a:cxnLst/>
              <a:rect l="l" t="t" r="r" b="b"/>
              <a:pathLst>
                <a:path h="497205">
                  <a:moveTo>
                    <a:pt x="0" y="496824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1F272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8564" y="1603049"/>
              <a:ext cx="835147" cy="93765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1558" y="2557094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05711" y="1415796"/>
            <a:ext cx="6158230" cy="1182370"/>
            <a:chOff x="1505711" y="1415796"/>
            <a:chExt cx="6158230" cy="1182370"/>
          </a:xfrm>
        </p:grpSpPr>
        <p:sp>
          <p:nvSpPr>
            <p:cNvPr id="12" name="object 12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522731" y="0"/>
                  </a:moveTo>
                  <a:lnTo>
                    <a:pt x="0" y="0"/>
                  </a:lnTo>
                  <a:lnTo>
                    <a:pt x="0" y="478535"/>
                  </a:lnTo>
                  <a:lnTo>
                    <a:pt x="522731" y="478535"/>
                  </a:lnTo>
                  <a:lnTo>
                    <a:pt x="52273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0" y="478535"/>
                  </a:moveTo>
                  <a:lnTo>
                    <a:pt x="522731" y="478535"/>
                  </a:lnTo>
                  <a:lnTo>
                    <a:pt x="522731" y="0"/>
                  </a:lnTo>
                  <a:lnTo>
                    <a:pt x="0" y="0"/>
                  </a:lnTo>
                  <a:lnTo>
                    <a:pt x="0" y="478535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5711" y="1985772"/>
              <a:ext cx="505968" cy="50596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9091" y="1844040"/>
              <a:ext cx="358139" cy="35814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287523" y="1805940"/>
              <a:ext cx="427990" cy="76200"/>
            </a:xfrm>
            <a:custGeom>
              <a:avLst/>
              <a:gdLst/>
              <a:ahLst/>
              <a:cxnLst/>
              <a:rect l="l" t="t" r="r" b="b"/>
              <a:pathLst>
                <a:path w="427989" h="76200">
                  <a:moveTo>
                    <a:pt x="351281" y="0"/>
                  </a:moveTo>
                  <a:lnTo>
                    <a:pt x="351281" y="76200"/>
                  </a:lnTo>
                  <a:lnTo>
                    <a:pt x="414781" y="44450"/>
                  </a:lnTo>
                  <a:lnTo>
                    <a:pt x="363981" y="44450"/>
                  </a:lnTo>
                  <a:lnTo>
                    <a:pt x="363981" y="31750"/>
                  </a:lnTo>
                  <a:lnTo>
                    <a:pt x="414781" y="31750"/>
                  </a:lnTo>
                  <a:lnTo>
                    <a:pt x="351281" y="0"/>
                  </a:lnTo>
                  <a:close/>
                </a:path>
                <a:path w="427989" h="76200">
                  <a:moveTo>
                    <a:pt x="35128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51281" y="44450"/>
                  </a:lnTo>
                  <a:lnTo>
                    <a:pt x="351281" y="31750"/>
                  </a:lnTo>
                  <a:close/>
                </a:path>
                <a:path w="427989" h="76200">
                  <a:moveTo>
                    <a:pt x="414781" y="31750"/>
                  </a:moveTo>
                  <a:lnTo>
                    <a:pt x="363981" y="31750"/>
                  </a:lnTo>
                  <a:lnTo>
                    <a:pt x="363981" y="44450"/>
                  </a:lnTo>
                  <a:lnTo>
                    <a:pt x="414781" y="44450"/>
                  </a:lnTo>
                  <a:lnTo>
                    <a:pt x="427481" y="38100"/>
                  </a:lnTo>
                  <a:lnTo>
                    <a:pt x="414781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345935" y="1420368"/>
              <a:ext cx="1313180" cy="1172845"/>
            </a:xfrm>
            <a:custGeom>
              <a:avLst/>
              <a:gdLst/>
              <a:ahLst/>
              <a:cxnLst/>
              <a:rect l="l" t="t" r="r" b="b"/>
              <a:pathLst>
                <a:path w="1313179" h="1172845">
                  <a:moveTo>
                    <a:pt x="0" y="529463"/>
                  </a:moveTo>
                  <a:lnTo>
                    <a:pt x="656589" y="529463"/>
                  </a:lnTo>
                  <a:lnTo>
                    <a:pt x="656589" y="0"/>
                  </a:lnTo>
                  <a:lnTo>
                    <a:pt x="1313180" y="0"/>
                  </a:lnTo>
                </a:path>
                <a:path w="1313179" h="1172845">
                  <a:moveTo>
                    <a:pt x="0" y="528828"/>
                  </a:moveTo>
                  <a:lnTo>
                    <a:pt x="656589" y="528828"/>
                  </a:lnTo>
                  <a:lnTo>
                    <a:pt x="656589" y="1172718"/>
                  </a:lnTo>
                  <a:lnTo>
                    <a:pt x="1313180" y="1172718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1100327"/>
            <a:ext cx="326168" cy="638556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2273807"/>
            <a:ext cx="326168" cy="63855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F7DA903-3A75-EB4C-84B1-80115BB31EAC}"/>
              </a:ext>
            </a:extLst>
          </p:cNvPr>
          <p:cNvSpPr/>
          <p:nvPr/>
        </p:nvSpPr>
        <p:spPr>
          <a:xfrm>
            <a:off x="2590800" y="1453896"/>
            <a:ext cx="990600" cy="894588"/>
          </a:xfrm>
          <a:prstGeom prst="rect">
            <a:avLst/>
          </a:prstGeom>
          <a:solidFill>
            <a:srgbClr val="4F81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34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491998"/>
            <a:ext cx="51409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00" dirty="0"/>
              <a:t>Unidad </a:t>
            </a:r>
            <a:r>
              <a:rPr spc="-290" dirty="0"/>
              <a:t>1: </a:t>
            </a:r>
            <a:r>
              <a:rPr spc="100" dirty="0"/>
              <a:t>Fundamentos </a:t>
            </a:r>
            <a:r>
              <a:rPr spc="155" dirty="0"/>
              <a:t>de</a:t>
            </a:r>
            <a:r>
              <a:rPr spc="90" dirty="0"/>
              <a:t> </a:t>
            </a:r>
            <a:r>
              <a:rPr spc="130" dirty="0"/>
              <a:t>redes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448564" y="1453896"/>
            <a:ext cx="5644515" cy="3226435"/>
            <a:chOff x="1448564" y="1453896"/>
            <a:chExt cx="5644515" cy="322643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89860" y="1584960"/>
              <a:ext cx="781812" cy="30952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0831" y="2846856"/>
              <a:ext cx="2721858" cy="55471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70147" y="1975104"/>
              <a:ext cx="901065" cy="2315210"/>
            </a:xfrm>
            <a:custGeom>
              <a:avLst/>
              <a:gdLst/>
              <a:ahLst/>
              <a:cxnLst/>
              <a:rect l="l" t="t" r="r" b="b"/>
              <a:pathLst>
                <a:path w="901064" h="2315210">
                  <a:moveTo>
                    <a:pt x="0" y="0"/>
                  </a:moveTo>
                  <a:lnTo>
                    <a:pt x="450468" y="0"/>
                  </a:lnTo>
                  <a:lnTo>
                    <a:pt x="450468" y="1144904"/>
                  </a:lnTo>
                  <a:lnTo>
                    <a:pt x="900938" y="1144904"/>
                  </a:lnTo>
                </a:path>
                <a:path w="901064" h="2315210">
                  <a:moveTo>
                    <a:pt x="1524" y="755903"/>
                  </a:moveTo>
                  <a:lnTo>
                    <a:pt x="451230" y="755903"/>
                  </a:lnTo>
                  <a:lnTo>
                    <a:pt x="451230" y="1144651"/>
                  </a:lnTo>
                  <a:lnTo>
                    <a:pt x="901064" y="1144651"/>
                  </a:lnTo>
                </a:path>
                <a:path w="901064" h="2315210">
                  <a:moveTo>
                    <a:pt x="0" y="1534668"/>
                  </a:moveTo>
                  <a:lnTo>
                    <a:pt x="450468" y="1534668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  <a:path w="901064" h="2315210">
                  <a:moveTo>
                    <a:pt x="0" y="2314765"/>
                  </a:moveTo>
                  <a:lnTo>
                    <a:pt x="450468" y="2314765"/>
                  </a:lnTo>
                  <a:lnTo>
                    <a:pt x="450468" y="1144523"/>
                  </a:lnTo>
                  <a:lnTo>
                    <a:pt x="900938" y="1144523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12461" y="1453896"/>
              <a:ext cx="1057275" cy="102869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5736336" y="2348484"/>
              <a:ext cx="0" cy="497205"/>
            </a:xfrm>
            <a:custGeom>
              <a:avLst/>
              <a:gdLst/>
              <a:ahLst/>
              <a:cxnLst/>
              <a:rect l="l" t="t" r="r" b="b"/>
              <a:pathLst>
                <a:path h="497205">
                  <a:moveTo>
                    <a:pt x="0" y="496824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1F272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8564" y="1603049"/>
              <a:ext cx="835147" cy="93765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551558" y="2557094"/>
            <a:ext cx="5899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Arial"/>
                <a:cs typeface="Arial"/>
              </a:rPr>
              <a:t>Código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05711" y="1415796"/>
            <a:ext cx="6158230" cy="1182370"/>
            <a:chOff x="1505711" y="1415796"/>
            <a:chExt cx="6158230" cy="1182370"/>
          </a:xfrm>
        </p:grpSpPr>
        <p:sp>
          <p:nvSpPr>
            <p:cNvPr id="12" name="object 12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522731" y="0"/>
                  </a:moveTo>
                  <a:lnTo>
                    <a:pt x="0" y="0"/>
                  </a:lnTo>
                  <a:lnTo>
                    <a:pt x="0" y="478535"/>
                  </a:lnTo>
                  <a:lnTo>
                    <a:pt x="522731" y="478535"/>
                  </a:lnTo>
                  <a:lnTo>
                    <a:pt x="52273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82673" y="1870710"/>
              <a:ext cx="523240" cy="478790"/>
            </a:xfrm>
            <a:custGeom>
              <a:avLst/>
              <a:gdLst/>
              <a:ahLst/>
              <a:cxnLst/>
              <a:rect l="l" t="t" r="r" b="b"/>
              <a:pathLst>
                <a:path w="523239" h="478789">
                  <a:moveTo>
                    <a:pt x="0" y="478535"/>
                  </a:moveTo>
                  <a:lnTo>
                    <a:pt x="522731" y="478535"/>
                  </a:lnTo>
                  <a:lnTo>
                    <a:pt x="522731" y="0"/>
                  </a:lnTo>
                  <a:lnTo>
                    <a:pt x="0" y="0"/>
                  </a:lnTo>
                  <a:lnTo>
                    <a:pt x="0" y="478535"/>
                  </a:lnTo>
                  <a:close/>
                </a:path>
              </a:pathLst>
            </a:custGeom>
            <a:ln w="2590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5711" y="1985772"/>
              <a:ext cx="505968" cy="50596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879091" y="1844040"/>
              <a:ext cx="358139" cy="358140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2287523" y="1805940"/>
              <a:ext cx="427990" cy="76200"/>
            </a:xfrm>
            <a:custGeom>
              <a:avLst/>
              <a:gdLst/>
              <a:ahLst/>
              <a:cxnLst/>
              <a:rect l="l" t="t" r="r" b="b"/>
              <a:pathLst>
                <a:path w="427989" h="76200">
                  <a:moveTo>
                    <a:pt x="351281" y="0"/>
                  </a:moveTo>
                  <a:lnTo>
                    <a:pt x="351281" y="76200"/>
                  </a:lnTo>
                  <a:lnTo>
                    <a:pt x="414781" y="44450"/>
                  </a:lnTo>
                  <a:lnTo>
                    <a:pt x="363981" y="44450"/>
                  </a:lnTo>
                  <a:lnTo>
                    <a:pt x="363981" y="31750"/>
                  </a:lnTo>
                  <a:lnTo>
                    <a:pt x="414781" y="31750"/>
                  </a:lnTo>
                  <a:lnTo>
                    <a:pt x="351281" y="0"/>
                  </a:lnTo>
                  <a:close/>
                </a:path>
                <a:path w="427989" h="76200">
                  <a:moveTo>
                    <a:pt x="351281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351281" y="44450"/>
                  </a:lnTo>
                  <a:lnTo>
                    <a:pt x="351281" y="31750"/>
                  </a:lnTo>
                  <a:close/>
                </a:path>
                <a:path w="427989" h="76200">
                  <a:moveTo>
                    <a:pt x="414781" y="31750"/>
                  </a:moveTo>
                  <a:lnTo>
                    <a:pt x="363981" y="31750"/>
                  </a:lnTo>
                  <a:lnTo>
                    <a:pt x="363981" y="44450"/>
                  </a:lnTo>
                  <a:lnTo>
                    <a:pt x="414781" y="44450"/>
                  </a:lnTo>
                  <a:lnTo>
                    <a:pt x="427481" y="38100"/>
                  </a:lnTo>
                  <a:lnTo>
                    <a:pt x="414781" y="31750"/>
                  </a:lnTo>
                  <a:close/>
                </a:path>
              </a:pathLst>
            </a:custGeom>
            <a:solidFill>
              <a:srgbClr val="3335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345935" y="1420368"/>
              <a:ext cx="1313180" cy="1172845"/>
            </a:xfrm>
            <a:custGeom>
              <a:avLst/>
              <a:gdLst/>
              <a:ahLst/>
              <a:cxnLst/>
              <a:rect l="l" t="t" r="r" b="b"/>
              <a:pathLst>
                <a:path w="1313179" h="1172845">
                  <a:moveTo>
                    <a:pt x="0" y="529463"/>
                  </a:moveTo>
                  <a:lnTo>
                    <a:pt x="656589" y="529463"/>
                  </a:lnTo>
                  <a:lnTo>
                    <a:pt x="656589" y="0"/>
                  </a:lnTo>
                  <a:lnTo>
                    <a:pt x="1313180" y="0"/>
                  </a:lnTo>
                </a:path>
                <a:path w="1313179" h="1172845">
                  <a:moveTo>
                    <a:pt x="0" y="528828"/>
                  </a:moveTo>
                  <a:lnTo>
                    <a:pt x="656589" y="528828"/>
                  </a:lnTo>
                  <a:lnTo>
                    <a:pt x="656589" y="1172718"/>
                  </a:lnTo>
                  <a:lnTo>
                    <a:pt x="1313180" y="1172718"/>
                  </a:lnTo>
                </a:path>
              </a:pathLst>
            </a:custGeom>
            <a:ln w="9144">
              <a:solidFill>
                <a:srgbClr val="3335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1100327"/>
            <a:ext cx="326168" cy="638556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815817" y="2273807"/>
            <a:ext cx="326168" cy="63855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F7DA903-3A75-EB4C-84B1-80115BB31EAC}"/>
              </a:ext>
            </a:extLst>
          </p:cNvPr>
          <p:cNvSpPr/>
          <p:nvPr/>
        </p:nvSpPr>
        <p:spPr>
          <a:xfrm>
            <a:off x="3664774" y="944118"/>
            <a:ext cx="4945826" cy="3736085"/>
          </a:xfrm>
          <a:prstGeom prst="rect">
            <a:avLst/>
          </a:prstGeom>
          <a:solidFill>
            <a:srgbClr val="4F81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5CF7EA-37DE-564C-A630-51AFDA006E92}"/>
              </a:ext>
            </a:extLst>
          </p:cNvPr>
          <p:cNvSpPr/>
          <p:nvPr/>
        </p:nvSpPr>
        <p:spPr>
          <a:xfrm>
            <a:off x="2621277" y="2364412"/>
            <a:ext cx="938089" cy="2315791"/>
          </a:xfrm>
          <a:prstGeom prst="rect">
            <a:avLst/>
          </a:prstGeom>
          <a:solidFill>
            <a:srgbClr val="4F81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22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0919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</TotalTime>
  <Words>364</Words>
  <Application>Microsoft Macintosh PowerPoint</Application>
  <PresentationFormat>Presentación en pantalla (16:9)</PresentationFormat>
  <Paragraphs>110</Paragraphs>
  <Slides>39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39</vt:i4>
      </vt:variant>
    </vt:vector>
  </HeadingPairs>
  <TitlesOfParts>
    <vt:vector size="42" baseType="lpstr">
      <vt:lpstr>Calibri</vt:lpstr>
      <vt:lpstr>Arial</vt:lpstr>
      <vt:lpstr>Office Theme</vt:lpstr>
      <vt:lpstr>Programación en red</vt:lpstr>
      <vt:lpstr>Previamente</vt:lpstr>
      <vt:lpstr>Previamente</vt:lpstr>
      <vt:lpstr>Previamente</vt:lpstr>
      <vt:lpstr>Presentación de PowerPoint</vt:lpstr>
      <vt:lpstr>Unidad 1: Fundamentos de redes</vt:lpstr>
      <vt:lpstr>Unidad 1: Fundamentos de redes</vt:lpstr>
      <vt:lpstr>Unidad 1: Fundamentos de redes</vt:lpstr>
      <vt:lpstr>Presentación de PowerPoint</vt:lpstr>
      <vt:lpstr>Presentación de PowerPoint</vt:lpstr>
      <vt:lpstr>Presentación de PowerPoint</vt:lpstr>
      <vt:lpstr>Unidad 2 y 3: TCP y UDP</vt:lpstr>
      <vt:lpstr>Unidad 2 y 3: TCP y UDP</vt:lpstr>
      <vt:lpstr>Unidad 2 y 3: TCP y UDP</vt:lpstr>
      <vt:lpstr>Presentación de PowerPoint</vt:lpstr>
      <vt:lpstr>Bases de datos y HTTP</vt:lpstr>
      <vt:lpstr>Bases de datos</vt:lpstr>
      <vt:lpstr>Bases de datos</vt:lpstr>
      <vt:lpstr>Bases de datos</vt:lpstr>
      <vt:lpstr>Bases de datos</vt:lpstr>
      <vt:lpstr>Bases de datos y HTTP</vt:lpstr>
      <vt:lpstr>Bases de datos y HTTP</vt:lpstr>
      <vt:lpstr>Bases de datos y HTTP</vt:lpstr>
      <vt:lpstr>Bases de datos y HTTP</vt:lpstr>
      <vt:lpstr>Bases de datos y HTTP</vt:lpstr>
      <vt:lpstr>Bases de datos y HTTP</vt:lpstr>
      <vt:lpstr>Bases de datos y HTTP</vt:lpstr>
      <vt:lpstr>LENGUAJES</vt:lpstr>
      <vt:lpstr>Lenguajes</vt:lpstr>
      <vt:lpstr>TECNOLOGÍAS</vt:lpstr>
      <vt:lpstr>Presentación de PowerPoint</vt:lpstr>
      <vt:lpstr>PROTOCOLOS</vt:lpstr>
      <vt:lpstr>Protocolos</vt:lpstr>
      <vt:lpstr>CALIFICACIÓN</vt:lpstr>
      <vt:lpstr>Calificación</vt:lpstr>
      <vt:lpstr>CLASES</vt:lpstr>
      <vt:lpstr>CLASES</vt:lpstr>
      <vt:lpstr>COMUNICACIÓN</vt:lpstr>
      <vt:lpstr>Comunicación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en red</dc:title>
  <dc:creator>Domiciano Rincon Nino</dc:creator>
  <cp:lastModifiedBy>Microsoft Office User</cp:lastModifiedBy>
  <cp:revision>11</cp:revision>
  <dcterms:created xsi:type="dcterms:W3CDTF">2020-05-22T21:35:32Z</dcterms:created>
  <dcterms:modified xsi:type="dcterms:W3CDTF">2021-02-02T00:42:13Z</dcterms:modified>
</cp:coreProperties>
</file>